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8C97C-32CA-4C00-A046-4AAD2F072D9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6804F-26DF-4932-9875-209F508009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D39C6-B4F8-452C-8FF6-57D25C1F45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64BE-DE95-4077-A6EC-3893E63E2A1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64BE-DE95-4077-A6EC-3893E63E2A1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64BE-DE95-4077-A6EC-3893E63E2A1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64BE-DE95-4077-A6EC-3893E63E2A1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64BE-DE95-4077-A6EC-3893E63E2A1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64BE-DE95-4077-A6EC-3893E63E2A1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64BE-DE95-4077-A6EC-3893E63E2A1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64BE-DE95-4077-A6EC-3893E63E2A1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64BE-DE95-4077-A6EC-3893E63E2A1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64BE-DE95-4077-A6EC-3893E63E2A1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D39C6-B4F8-452C-8FF6-57D25C1F45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64BE-DE95-4077-A6EC-3893E63E2A1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64BE-DE95-4077-A6EC-3893E63E2A1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28545-A69E-4BC0-BF1F-9C33CC0C56D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28545-A69E-4BC0-BF1F-9C33CC0C56D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28545-A69E-4BC0-BF1F-9C33CC0C56D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28545-A69E-4BC0-BF1F-9C33CC0C56D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28545-A69E-4BC0-BF1F-9C33CC0C56D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70392-0152-4CB2-A1C4-9F7ED23A039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70392-0152-4CB2-A1C4-9F7ED23A039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70392-0152-4CB2-A1C4-9F7ED23A039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D39C6-B4F8-452C-8FF6-57D25C1F45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70392-0152-4CB2-A1C4-9F7ED23A039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D39C6-B4F8-452C-8FF6-57D25C1F45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D39C6-B4F8-452C-8FF6-57D25C1F45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D39C6-B4F8-452C-8FF6-57D25C1F457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D39C6-B4F8-452C-8FF6-57D25C1F457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D39C6-B4F8-452C-8FF6-57D25C1F45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D39C6-B4F8-452C-8FF6-57D25C1F457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3B0-30F9-4BD1-AF00-56ADAAD23C0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4A2-A9D2-461E-9BAD-BD7C71D80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3B0-30F9-4BD1-AF00-56ADAAD23C0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4A2-A9D2-461E-9BAD-BD7C71D80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3B0-30F9-4BD1-AF00-56ADAAD23C0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4A2-A9D2-461E-9BAD-BD7C71D80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3B0-30F9-4BD1-AF00-56ADAAD23C0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4A2-A9D2-461E-9BAD-BD7C71D80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3B0-30F9-4BD1-AF00-56ADAAD23C0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4A2-A9D2-461E-9BAD-BD7C71D80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3B0-30F9-4BD1-AF00-56ADAAD23C0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4A2-A9D2-461E-9BAD-BD7C71D80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3B0-30F9-4BD1-AF00-56ADAAD23C0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4A2-A9D2-461E-9BAD-BD7C71D80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3B0-30F9-4BD1-AF00-56ADAAD23C0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4A2-A9D2-461E-9BAD-BD7C71D80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3B0-30F9-4BD1-AF00-56ADAAD23C0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4A2-A9D2-461E-9BAD-BD7C71D80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3B0-30F9-4BD1-AF00-56ADAAD23C0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4A2-A9D2-461E-9BAD-BD7C71D80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3B0-30F9-4BD1-AF00-56ADAAD23C0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B4A2-A9D2-461E-9BAD-BD7C71D801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193B0-30F9-4BD1-AF00-56ADAAD23C07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1B4A2-A9D2-461E-9BAD-BD7C71D801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0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Axial Skeleton</a:t>
            </a:r>
          </a:p>
        </p:txBody>
      </p:sp>
      <p:sp>
        <p:nvSpPr>
          <p:cNvPr id="37070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Forms the longitudinal axis of the body</a:t>
            </a:r>
          </a:p>
          <a:p>
            <a:r>
              <a:rPr lang="en-US"/>
              <a:t>Divided into three parts</a:t>
            </a:r>
          </a:p>
          <a:p>
            <a:pPr lvl="1"/>
            <a:r>
              <a:rPr lang="en-US"/>
              <a:t>Skull</a:t>
            </a:r>
          </a:p>
          <a:p>
            <a:pPr lvl="1"/>
            <a:r>
              <a:rPr lang="en-US"/>
              <a:t>Vertebral column</a:t>
            </a:r>
          </a:p>
          <a:p>
            <a:pPr lvl="1"/>
            <a:r>
              <a:rPr lang="en-US"/>
              <a:t>Bony thorax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8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Fetal Skull</a:t>
            </a:r>
          </a:p>
        </p:txBody>
      </p:sp>
      <p:sp>
        <p:nvSpPr>
          <p:cNvPr id="369684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fetal skull is large compared to the infant’s total body length</a:t>
            </a:r>
          </a:p>
          <a:p>
            <a:r>
              <a:rPr lang="en-US"/>
              <a:t>Fontanels—fibrous membranes connecting the cranial bones</a:t>
            </a:r>
          </a:p>
          <a:p>
            <a:pPr lvl="1"/>
            <a:r>
              <a:rPr lang="en-US"/>
              <a:t>Allow the brain to grow</a:t>
            </a:r>
          </a:p>
          <a:p>
            <a:pPr lvl="1"/>
            <a:r>
              <a:rPr lang="en-US"/>
              <a:t>Convert to bone within 24 months after birth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0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Fetal Skull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7772400" y="60198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BA12F"/>
                </a:solidFill>
                <a:latin typeface="Arial" charset="0"/>
              </a:rPr>
              <a:t>Figure 5.13a</a:t>
            </a:r>
          </a:p>
        </p:txBody>
      </p:sp>
      <p:pic>
        <p:nvPicPr>
          <p:cNvPr id="370706" name="Picture 18" descr="05_13Figurea-L.jpg                                             004E43EEEHAP_for_kym                   C37AF81A:"/>
          <p:cNvPicPr>
            <a:picLocks noChangeAspect="1" noChangeArrowheads="1"/>
          </p:cNvPicPr>
          <p:nvPr/>
        </p:nvPicPr>
        <p:blipFill>
          <a:blip r:embed="rId3" cstate="print"/>
          <a:srcRect t="1617" b="5438"/>
          <a:stretch>
            <a:fillRect/>
          </a:stretch>
        </p:blipFill>
        <p:spPr bwMode="auto">
          <a:xfrm>
            <a:off x="877888" y="1017588"/>
            <a:ext cx="7386637" cy="48212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Fetal Skull</a:t>
            </a:r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7772400" y="6019800"/>
            <a:ext cx="1227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BA12F"/>
                </a:solidFill>
                <a:latin typeface="Arial" charset="0"/>
              </a:rPr>
              <a:t>Figure 5.13b</a:t>
            </a:r>
          </a:p>
        </p:txBody>
      </p:sp>
      <p:pic>
        <p:nvPicPr>
          <p:cNvPr id="395271" name="Picture 7" descr="05_13Figureb-L.jpg                                             004E43EEEHAP_for_kym                   C37AF81A:"/>
          <p:cNvPicPr>
            <a:picLocks noChangeAspect="1" noChangeArrowheads="1"/>
          </p:cNvPicPr>
          <p:nvPr/>
        </p:nvPicPr>
        <p:blipFill>
          <a:blip r:embed="rId3" cstate="print"/>
          <a:srcRect t="1123" r="948" b="4858"/>
          <a:stretch>
            <a:fillRect/>
          </a:stretch>
        </p:blipFill>
        <p:spPr bwMode="auto">
          <a:xfrm>
            <a:off x="876300" y="1066800"/>
            <a:ext cx="7391400" cy="49911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Vertebral Column</a:t>
            </a:r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vertebrae is given a name according to its location</a:t>
            </a:r>
          </a:p>
          <a:p>
            <a:pPr lvl="1"/>
            <a:r>
              <a:rPr lang="en-US"/>
              <a:t>There are 24 single vertebral bones separated by intervertebral discs</a:t>
            </a:r>
          </a:p>
          <a:p>
            <a:pPr lvl="2"/>
            <a:r>
              <a:rPr lang="en-US"/>
              <a:t>Seven cervical vertebrae are in the neck </a:t>
            </a:r>
          </a:p>
          <a:p>
            <a:pPr lvl="2"/>
            <a:r>
              <a:rPr lang="en-US"/>
              <a:t>Twelve thoracic vertebrae are in the chest region</a:t>
            </a:r>
          </a:p>
          <a:p>
            <a:pPr lvl="2"/>
            <a:r>
              <a:rPr lang="en-US"/>
              <a:t>Five lumbar vertebrae are associated with the lower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Vertebral Column</a:t>
            </a:r>
          </a:p>
        </p:txBody>
      </p:sp>
      <p:sp>
        <p:nvSpPr>
          <p:cNvPr id="392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Nine vertebrae fuse to form two composite bones</a:t>
            </a:r>
          </a:p>
          <a:p>
            <a:pPr lvl="1"/>
            <a:r>
              <a:rPr lang="en-US"/>
              <a:t>Sacrum</a:t>
            </a:r>
          </a:p>
          <a:p>
            <a:pPr lvl="1"/>
            <a:r>
              <a:rPr lang="en-US"/>
              <a:t>Coccyx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Vertebral Column</a:t>
            </a:r>
          </a:p>
        </p:txBody>
      </p:sp>
      <p:sp>
        <p:nvSpPr>
          <p:cNvPr id="379910" name="Text Box 6"/>
          <p:cNvSpPr txBox="1">
            <a:spLocks noChangeArrowheads="1"/>
          </p:cNvSpPr>
          <p:nvPr/>
        </p:nvSpPr>
        <p:spPr bwMode="auto">
          <a:xfrm>
            <a:off x="7772400" y="60198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BA12F"/>
                </a:solidFill>
                <a:latin typeface="Arial" charset="0"/>
              </a:rPr>
              <a:t>Figure 5.14</a:t>
            </a:r>
          </a:p>
        </p:txBody>
      </p:sp>
      <p:pic>
        <p:nvPicPr>
          <p:cNvPr id="379912" name="Picture 8" descr="05_14Figure-L.jpg                                              004E43EEEHAP_for_kym                   C37AF81A:"/>
          <p:cNvPicPr>
            <a:picLocks noChangeAspect="1" noChangeArrowheads="1"/>
          </p:cNvPicPr>
          <p:nvPr/>
        </p:nvPicPr>
        <p:blipFill>
          <a:blip r:embed="rId3" cstate="print"/>
          <a:srcRect l="6364" t="1215" r="6363" b="3571"/>
          <a:stretch>
            <a:fillRect/>
          </a:stretch>
        </p:blipFill>
        <p:spPr bwMode="auto">
          <a:xfrm>
            <a:off x="3341688" y="1066800"/>
            <a:ext cx="2460625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Vertebral Column</a:t>
            </a:r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spine has a normal curvature</a:t>
            </a:r>
          </a:p>
          <a:p>
            <a:pPr lvl="1"/>
            <a:r>
              <a:rPr lang="en-US"/>
              <a:t>Primary curvatures are the spinal curvatures of the thoracic and sacral regions</a:t>
            </a:r>
          </a:p>
          <a:p>
            <a:pPr lvl="2"/>
            <a:r>
              <a:rPr lang="en-US"/>
              <a:t>Present from birth</a:t>
            </a:r>
          </a:p>
          <a:p>
            <a:pPr lvl="1"/>
            <a:r>
              <a:rPr lang="en-US"/>
              <a:t>Secondary curvatures are the spinal curvatures of the cervical and lumbar regions</a:t>
            </a:r>
          </a:p>
          <a:p>
            <a:pPr lvl="2"/>
            <a:r>
              <a:rPr lang="en-US"/>
              <a:t>Develop after birth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Vertebral Column</a:t>
            </a: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7772400" y="60198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BA12F"/>
                </a:solidFill>
                <a:latin typeface="Arial" charset="0"/>
              </a:rPr>
              <a:t>Figure 5.15</a:t>
            </a:r>
          </a:p>
        </p:txBody>
      </p:sp>
      <p:pic>
        <p:nvPicPr>
          <p:cNvPr id="381959" name="Picture 7" descr="05_15Figure-U.jpg                                              004E43EEEHAP_for_kym                   C37AF81A:"/>
          <p:cNvPicPr>
            <a:picLocks noChangeAspect="1" noChangeArrowheads="1"/>
          </p:cNvPicPr>
          <p:nvPr/>
        </p:nvPicPr>
        <p:blipFill>
          <a:blip r:embed="rId3" cstate="print"/>
          <a:srcRect l="819" t="1463" r="1714" b="5270"/>
          <a:stretch>
            <a:fillRect/>
          </a:stretch>
        </p:blipFill>
        <p:spPr bwMode="auto">
          <a:xfrm>
            <a:off x="914400" y="1044575"/>
            <a:ext cx="7315200" cy="489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Vertebral Column</a:t>
            </a: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7772400" y="60198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BA12F"/>
                </a:solidFill>
                <a:latin typeface="Arial" charset="0"/>
              </a:rPr>
              <a:t>Figure 5.16</a:t>
            </a:r>
          </a:p>
        </p:txBody>
      </p:sp>
      <p:pic>
        <p:nvPicPr>
          <p:cNvPr id="382983" name="Picture 7" descr="05_16Figure-L.jpg                                              004E43EEEHAP_for_kym                   C37AF81A:"/>
          <p:cNvPicPr>
            <a:picLocks noChangeAspect="1" noChangeArrowheads="1"/>
          </p:cNvPicPr>
          <p:nvPr/>
        </p:nvPicPr>
        <p:blipFill>
          <a:blip r:embed="rId3" cstate="print"/>
          <a:srcRect l="1686" t="1215" r="1662" b="5951"/>
          <a:stretch>
            <a:fillRect/>
          </a:stretch>
        </p:blipFill>
        <p:spPr bwMode="auto">
          <a:xfrm>
            <a:off x="1752600" y="1066800"/>
            <a:ext cx="5638800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Sacrum and Coccyx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Sacrum</a:t>
            </a:r>
          </a:p>
          <a:p>
            <a:pPr lvl="1"/>
            <a:r>
              <a:rPr lang="en-US"/>
              <a:t>Formed by the fusion of five vertebrae</a:t>
            </a:r>
          </a:p>
          <a:p>
            <a:r>
              <a:rPr lang="en-US"/>
              <a:t>Coccyx</a:t>
            </a:r>
          </a:p>
          <a:p>
            <a:pPr lvl="1"/>
            <a:r>
              <a:rPr lang="en-US"/>
              <a:t>Formed from the fusion of three to five vertebrae</a:t>
            </a:r>
          </a:p>
          <a:p>
            <a:pPr lvl="1"/>
            <a:r>
              <a:rPr lang="en-US"/>
              <a:t>“Tailbone,” or remnant of a tail that other vertebrates have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2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Axial Skeleton</a:t>
            </a:r>
          </a:p>
        </p:txBody>
      </p:sp>
      <p:sp>
        <p:nvSpPr>
          <p:cNvPr id="371728" name="Text Box 16"/>
          <p:cNvSpPr txBox="1">
            <a:spLocks noChangeArrowheads="1"/>
          </p:cNvSpPr>
          <p:nvPr/>
        </p:nvSpPr>
        <p:spPr bwMode="auto">
          <a:xfrm>
            <a:off x="7772400" y="60198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5.6a</a:t>
            </a:r>
          </a:p>
        </p:txBody>
      </p:sp>
      <p:pic>
        <p:nvPicPr>
          <p:cNvPr id="371729" name="Picture 17" descr="05_06Figurea-L.jpg                                             004E43EEEHAP_for_kym                   C37AF81A:"/>
          <p:cNvPicPr>
            <a:picLocks noChangeAspect="1" noChangeArrowheads="1"/>
          </p:cNvPicPr>
          <p:nvPr/>
        </p:nvPicPr>
        <p:blipFill>
          <a:blip r:embed="rId3" cstate="print"/>
          <a:srcRect l="1515" t="1263" r="1480" b="3641"/>
          <a:stretch>
            <a:fillRect/>
          </a:stretch>
        </p:blipFill>
        <p:spPr bwMode="auto">
          <a:xfrm>
            <a:off x="2771775" y="1028700"/>
            <a:ext cx="3600450" cy="5143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Sacrum and Coccyx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7772400" y="60198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6BA12F"/>
                </a:solidFill>
                <a:latin typeface="Arial" charset="0"/>
              </a:rPr>
              <a:t>Figure 5.19</a:t>
            </a:r>
          </a:p>
        </p:txBody>
      </p:sp>
      <p:pic>
        <p:nvPicPr>
          <p:cNvPr id="386055" name="Picture 7" descr="05_19Figure-L.jpg                                              004E43EEEHAP_for_kym                   C37AF81A:"/>
          <p:cNvPicPr>
            <a:picLocks noChangeAspect="1" noChangeArrowheads="1"/>
          </p:cNvPicPr>
          <p:nvPr/>
        </p:nvPicPr>
        <p:blipFill>
          <a:blip r:embed="rId3" cstate="print"/>
          <a:srcRect l="2110" t="1215" r="2110" b="3571"/>
          <a:stretch>
            <a:fillRect/>
          </a:stretch>
        </p:blipFill>
        <p:spPr bwMode="auto">
          <a:xfrm>
            <a:off x="2913063" y="1066800"/>
            <a:ext cx="3317875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Bony Thorax</a:t>
            </a: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Forms a cage to protect major organs</a:t>
            </a:r>
          </a:p>
          <a:p>
            <a:r>
              <a:rPr lang="en-US"/>
              <a:t>Consists of three parts</a:t>
            </a:r>
          </a:p>
          <a:p>
            <a:pPr lvl="1"/>
            <a:r>
              <a:rPr lang="en-US"/>
              <a:t>Sternum</a:t>
            </a:r>
          </a:p>
          <a:p>
            <a:pPr lvl="1"/>
            <a:r>
              <a:rPr lang="en-US"/>
              <a:t>Ribs </a:t>
            </a:r>
          </a:p>
          <a:p>
            <a:pPr lvl="2"/>
            <a:r>
              <a:rPr lang="en-US"/>
              <a:t>True ribs (pairs 1–7)</a:t>
            </a:r>
          </a:p>
          <a:p>
            <a:pPr lvl="2"/>
            <a:r>
              <a:rPr lang="en-US"/>
              <a:t>False ribs (pairs 8–12)</a:t>
            </a:r>
          </a:p>
          <a:p>
            <a:pPr lvl="2"/>
            <a:r>
              <a:rPr lang="en-US"/>
              <a:t>Floating ribs (pairs 11–12)</a:t>
            </a:r>
          </a:p>
          <a:p>
            <a:pPr lvl="1"/>
            <a:r>
              <a:rPr lang="en-US"/>
              <a:t>Thoracic vertebrae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Appendicular Skeleton</a:t>
            </a:r>
          </a:p>
        </p:txBody>
      </p:sp>
      <p:sp>
        <p:nvSpPr>
          <p:cNvPr id="358416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Composed of 126 bones</a:t>
            </a:r>
          </a:p>
          <a:p>
            <a:pPr lvl="1"/>
            <a:r>
              <a:rPr lang="en-US"/>
              <a:t>Limbs (appendages)</a:t>
            </a:r>
          </a:p>
          <a:p>
            <a:pPr lvl="1"/>
            <a:r>
              <a:rPr lang="en-US"/>
              <a:t>Pectoral girdle</a:t>
            </a:r>
          </a:p>
          <a:p>
            <a:pPr lvl="1"/>
            <a:r>
              <a:rPr lang="en-US"/>
              <a:t>Pelvic girdle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Appendicular Skeleton</a:t>
            </a: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7772400" y="60198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5.6a</a:t>
            </a:r>
          </a:p>
        </p:txBody>
      </p:sp>
      <p:pic>
        <p:nvPicPr>
          <p:cNvPr id="371719" name="Picture 7" descr="05_06Figurea-L.jpg                                             004E43EEEHAP_for_kym                   C37AF81A:"/>
          <p:cNvPicPr>
            <a:picLocks noChangeAspect="1" noChangeArrowheads="1"/>
          </p:cNvPicPr>
          <p:nvPr/>
        </p:nvPicPr>
        <p:blipFill>
          <a:blip r:embed="rId3" cstate="print"/>
          <a:srcRect l="1515" t="1263" r="1480" b="3641"/>
          <a:stretch>
            <a:fillRect/>
          </a:stretch>
        </p:blipFill>
        <p:spPr bwMode="auto">
          <a:xfrm>
            <a:off x="2784475" y="1066800"/>
            <a:ext cx="357346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Appendicular Skeleton</a:t>
            </a:r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7772400" y="60198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5.6b</a:t>
            </a:r>
          </a:p>
        </p:txBody>
      </p:sp>
      <p:pic>
        <p:nvPicPr>
          <p:cNvPr id="375815" name="Picture 7" descr="05_06Figureb-L.jpg                                             004E43EEEHAP_for_kym                   C37AF81A:"/>
          <p:cNvPicPr>
            <a:picLocks noChangeAspect="1" noChangeArrowheads="1"/>
          </p:cNvPicPr>
          <p:nvPr/>
        </p:nvPicPr>
        <p:blipFill>
          <a:blip r:embed="rId3" cstate="print"/>
          <a:srcRect t="1215" b="3571"/>
          <a:stretch>
            <a:fillRect/>
          </a:stretch>
        </p:blipFill>
        <p:spPr bwMode="auto">
          <a:xfrm>
            <a:off x="3027363" y="1066800"/>
            <a:ext cx="3087687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Pectoral (Shoulder) Girdle</a:t>
            </a:r>
          </a:p>
        </p:txBody>
      </p:sp>
      <p:sp>
        <p:nvSpPr>
          <p:cNvPr id="36045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Composed of two bones</a:t>
            </a:r>
          </a:p>
          <a:p>
            <a:pPr lvl="1"/>
            <a:r>
              <a:rPr lang="en-US"/>
              <a:t>Clavicle—collarbone</a:t>
            </a:r>
          </a:p>
          <a:p>
            <a:pPr lvl="1"/>
            <a:r>
              <a:rPr lang="en-US"/>
              <a:t>Scapula—shoulder blade</a:t>
            </a:r>
          </a:p>
          <a:p>
            <a:r>
              <a:rPr lang="en-US"/>
              <a:t>These bones allow the upper limb to have exceptionally free movement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8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Bones of the Shoulder Girdle</a:t>
            </a:r>
          </a:p>
        </p:txBody>
      </p:sp>
      <p:sp>
        <p:nvSpPr>
          <p:cNvPr id="361490" name="Text Box 18"/>
          <p:cNvSpPr txBox="1">
            <a:spLocks noChangeArrowheads="1"/>
          </p:cNvSpPr>
          <p:nvPr/>
        </p:nvSpPr>
        <p:spPr bwMode="auto">
          <a:xfrm>
            <a:off x="7772400" y="60198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5.21a</a:t>
            </a:r>
          </a:p>
        </p:txBody>
      </p:sp>
      <p:pic>
        <p:nvPicPr>
          <p:cNvPr id="361491" name="Picture 19" descr="05_21Figurea-L.jpg                                             004E43EEEHAP_for_kym                   C37AF81A:"/>
          <p:cNvPicPr>
            <a:picLocks noChangeAspect="1" noChangeArrowheads="1"/>
          </p:cNvPicPr>
          <p:nvPr/>
        </p:nvPicPr>
        <p:blipFill>
          <a:blip r:embed="rId3" cstate="print"/>
          <a:srcRect l="1344" t="1167" r="1344" b="5907"/>
          <a:stretch>
            <a:fillRect/>
          </a:stretch>
        </p:blipFill>
        <p:spPr bwMode="auto">
          <a:xfrm>
            <a:off x="1676400" y="1066800"/>
            <a:ext cx="5791200" cy="49101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 Differences of the Pelvis</a:t>
            </a:r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The female inlet is larger and more circular</a:t>
            </a:r>
          </a:p>
          <a:p>
            <a:r>
              <a:rPr lang="en-US"/>
              <a:t>The female pelvis as a whole is shallower, and the bones are lighter and thinner</a:t>
            </a:r>
          </a:p>
          <a:p>
            <a:r>
              <a:rPr lang="en-US"/>
              <a:t>The female ilia flare more laterally</a:t>
            </a:r>
          </a:p>
          <a:p>
            <a:r>
              <a:rPr lang="en-US"/>
              <a:t>The female sacrum is shorter and less curved</a:t>
            </a:r>
          </a:p>
          <a:p>
            <a:r>
              <a:rPr lang="en-US"/>
              <a:t>The female ischial spines are shorter and farther apart; thus the outlet is larger</a:t>
            </a:r>
          </a:p>
          <a:p>
            <a:r>
              <a:rPr lang="en-US"/>
              <a:t>The female pubic arch is more rounded because the angle of the pubic arch is greater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Gender Differences of the Pelvis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7772400" y="60198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5.24c</a:t>
            </a:r>
          </a:p>
        </p:txBody>
      </p:sp>
      <p:pic>
        <p:nvPicPr>
          <p:cNvPr id="368658" name="Picture 18" descr="05_24Figurec-L.jpg                                             004E43EEEHAP_for_kym                   C37AF81A:"/>
          <p:cNvPicPr>
            <a:picLocks noChangeAspect="1" noChangeArrowheads="1"/>
          </p:cNvPicPr>
          <p:nvPr/>
        </p:nvPicPr>
        <p:blipFill>
          <a:blip r:embed="rId3" cstate="print"/>
          <a:srcRect t="1065" b="7405"/>
          <a:stretch>
            <a:fillRect/>
          </a:stretch>
        </p:blipFill>
        <p:spPr bwMode="auto">
          <a:xfrm>
            <a:off x="314325" y="1790700"/>
            <a:ext cx="8513763" cy="327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5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Arches of the Foot</a:t>
            </a:r>
          </a:p>
        </p:txBody>
      </p:sp>
      <p:sp>
        <p:nvSpPr>
          <p:cNvPr id="372755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Bones of the foot are arranged to form three strong arches</a:t>
            </a:r>
          </a:p>
          <a:p>
            <a:pPr lvl="1"/>
            <a:r>
              <a:rPr lang="en-US"/>
              <a:t>Two longitudinal</a:t>
            </a:r>
          </a:p>
          <a:p>
            <a:pPr lvl="1"/>
            <a:r>
              <a:rPr lang="en-US"/>
              <a:t>One transverse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Axial Skeleton</a:t>
            </a:r>
          </a:p>
        </p:txBody>
      </p:sp>
      <p:sp>
        <p:nvSpPr>
          <p:cNvPr id="385029" name="Text Box 5"/>
          <p:cNvSpPr txBox="1">
            <a:spLocks noChangeArrowheads="1"/>
          </p:cNvSpPr>
          <p:nvPr/>
        </p:nvSpPr>
        <p:spPr bwMode="auto">
          <a:xfrm>
            <a:off x="7772400" y="60198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5.6b</a:t>
            </a:r>
          </a:p>
        </p:txBody>
      </p:sp>
      <p:pic>
        <p:nvPicPr>
          <p:cNvPr id="385030" name="Picture 6" descr="05_06Figureb-L.jpg                                             004E43EEEHAP_for_kym                   C37AF81A:"/>
          <p:cNvPicPr>
            <a:picLocks noChangeAspect="1" noChangeArrowheads="1"/>
          </p:cNvPicPr>
          <p:nvPr/>
        </p:nvPicPr>
        <p:blipFill>
          <a:blip r:embed="rId3" cstate="print"/>
          <a:srcRect t="1215" r="1749" b="3571"/>
          <a:stretch>
            <a:fillRect/>
          </a:stretch>
        </p:blipFill>
        <p:spPr bwMode="auto">
          <a:xfrm>
            <a:off x="3076575" y="1066800"/>
            <a:ext cx="2989263" cy="510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Arches of the Foot</a:t>
            </a:r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7772400" y="60198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5.27</a:t>
            </a:r>
          </a:p>
        </p:txBody>
      </p:sp>
      <p:pic>
        <p:nvPicPr>
          <p:cNvPr id="384007" name="Picture 7" descr="05_27Figure-L.jpg                                              004E43EEEHAP_for_kym                   C37AF81A:"/>
          <p:cNvPicPr>
            <a:picLocks noChangeAspect="1" noChangeArrowheads="1"/>
          </p:cNvPicPr>
          <p:nvPr/>
        </p:nvPicPr>
        <p:blipFill>
          <a:blip r:embed="rId3" cstate="print"/>
          <a:srcRect l="1616" t="1263" r="703" b="5995"/>
          <a:stretch>
            <a:fillRect/>
          </a:stretch>
        </p:blipFill>
        <p:spPr bwMode="auto">
          <a:xfrm>
            <a:off x="1276350" y="1025525"/>
            <a:ext cx="6591300" cy="480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Skull</a:t>
            </a:r>
          </a:p>
        </p:txBody>
      </p:sp>
      <p:sp>
        <p:nvSpPr>
          <p:cNvPr id="37274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sets of bones</a:t>
            </a:r>
          </a:p>
          <a:p>
            <a:pPr lvl="1"/>
            <a:r>
              <a:rPr lang="en-US"/>
              <a:t>Cranium</a:t>
            </a:r>
          </a:p>
          <a:p>
            <a:pPr lvl="1"/>
            <a:r>
              <a:rPr lang="en-US"/>
              <a:t>Facial bones</a:t>
            </a:r>
          </a:p>
          <a:p>
            <a:r>
              <a:rPr lang="en-US"/>
              <a:t>Bones are joined by sutures</a:t>
            </a:r>
          </a:p>
          <a:p>
            <a:r>
              <a:rPr lang="en-US"/>
              <a:t>Only the mandible is attached by a freely movable joint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Paranasal Sinuses</a:t>
            </a:r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Hollow portions of bones surrounding the nasal cavity</a:t>
            </a:r>
          </a:p>
          <a:p>
            <a:r>
              <a:rPr lang="en-US"/>
              <a:t>Functions of paranasal sinuses</a:t>
            </a:r>
          </a:p>
          <a:p>
            <a:pPr lvl="1"/>
            <a:r>
              <a:rPr lang="en-US"/>
              <a:t>Lighten the skull</a:t>
            </a:r>
          </a:p>
          <a:p>
            <a:pPr lvl="1"/>
            <a:r>
              <a:rPr lang="en-US"/>
              <a:t>Give resonance and amplification to voice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Paranasal Sinuses</a:t>
            </a:r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7772400" y="60198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5.10a</a:t>
            </a:r>
          </a:p>
        </p:txBody>
      </p:sp>
      <p:pic>
        <p:nvPicPr>
          <p:cNvPr id="384007" name="Picture 7" descr="05_10Figurea-L.jpg                                             004E43EEEHAP_for_kym                   C37AF81A:"/>
          <p:cNvPicPr>
            <a:picLocks noChangeAspect="1" noChangeArrowheads="1"/>
          </p:cNvPicPr>
          <p:nvPr/>
        </p:nvPicPr>
        <p:blipFill>
          <a:blip r:embed="rId3" cstate="print"/>
          <a:srcRect l="1552" t="2310" r="1534" b="5864"/>
          <a:stretch>
            <a:fillRect/>
          </a:stretch>
        </p:blipFill>
        <p:spPr bwMode="auto">
          <a:xfrm>
            <a:off x="1219200" y="1038225"/>
            <a:ext cx="6705600" cy="47815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Paranasal Sinuses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7772400" y="6019800"/>
            <a:ext cx="1227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5.10b</a:t>
            </a:r>
          </a:p>
        </p:txBody>
      </p:sp>
      <p:pic>
        <p:nvPicPr>
          <p:cNvPr id="386055" name="Picture 7" descr="05_10Figureb-L.jpg                                             004E43EEEHAP_for_kym                   C37AF81A:"/>
          <p:cNvPicPr>
            <a:picLocks noChangeAspect="1" noChangeArrowheads="1"/>
          </p:cNvPicPr>
          <p:nvPr/>
        </p:nvPicPr>
        <p:blipFill>
          <a:blip r:embed="rId3" cstate="print"/>
          <a:srcRect l="1402" t="1335" r="1382" b="4897"/>
          <a:stretch>
            <a:fillRect/>
          </a:stretch>
        </p:blipFill>
        <p:spPr bwMode="auto">
          <a:xfrm>
            <a:off x="1352550" y="1143000"/>
            <a:ext cx="6438900" cy="48910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Hyoid Bone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only bone that does not articulate with another bone</a:t>
            </a:r>
          </a:p>
          <a:p>
            <a:r>
              <a:rPr lang="en-US"/>
              <a:t>Serves as a moveable base for the tongue</a:t>
            </a:r>
          </a:p>
          <a:p>
            <a:r>
              <a:rPr lang="en-US"/>
              <a:t>Aids in swallowing and speech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Hyoid Bone</a:t>
            </a:r>
          </a:p>
        </p:txBody>
      </p:sp>
      <p:sp>
        <p:nvSpPr>
          <p:cNvPr id="394243" name="Text Box 3"/>
          <p:cNvSpPr txBox="1">
            <a:spLocks noChangeArrowheads="1"/>
          </p:cNvSpPr>
          <p:nvPr/>
        </p:nvSpPr>
        <p:spPr bwMode="auto">
          <a:xfrm>
            <a:off x="7772400" y="60198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5.12</a:t>
            </a:r>
          </a:p>
        </p:txBody>
      </p:sp>
      <p:pic>
        <p:nvPicPr>
          <p:cNvPr id="394244" name="Picture 4" descr="05_12Figure-L.jpg                                              004E43EEEHAP_for_kym                   C37AF81A:"/>
          <p:cNvPicPr>
            <a:picLocks noChangeAspect="1" noChangeArrowheads="1"/>
          </p:cNvPicPr>
          <p:nvPr/>
        </p:nvPicPr>
        <p:blipFill>
          <a:blip r:embed="rId3" cstate="print"/>
          <a:srcRect l="1576" t="1312" r="1555" b="6038"/>
          <a:stretch>
            <a:fillRect/>
          </a:stretch>
        </p:blipFill>
        <p:spPr bwMode="auto">
          <a:xfrm>
            <a:off x="1485900" y="1066800"/>
            <a:ext cx="6172200" cy="5014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On-screen Show (4:3)</PresentationFormat>
  <Paragraphs>140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The Axial Skeleton</vt:lpstr>
      <vt:lpstr>The Axial Skeleton</vt:lpstr>
      <vt:lpstr>The Axial Skeleton</vt:lpstr>
      <vt:lpstr>The Skull</vt:lpstr>
      <vt:lpstr>Paranasal Sinuses</vt:lpstr>
      <vt:lpstr>Paranasal Sinuses</vt:lpstr>
      <vt:lpstr>Paranasal Sinuses</vt:lpstr>
      <vt:lpstr>The Hyoid Bone</vt:lpstr>
      <vt:lpstr>The Hyoid Bone</vt:lpstr>
      <vt:lpstr>The Fetal Skull</vt:lpstr>
      <vt:lpstr>The Fetal Skull</vt:lpstr>
      <vt:lpstr>The Fetal Skull</vt:lpstr>
      <vt:lpstr>The Vertebral Column</vt:lpstr>
      <vt:lpstr>The Vertebral Column</vt:lpstr>
      <vt:lpstr>The Vertebral Column</vt:lpstr>
      <vt:lpstr>The Vertebral Column</vt:lpstr>
      <vt:lpstr>The Vertebral Column</vt:lpstr>
      <vt:lpstr>The Vertebral Column</vt:lpstr>
      <vt:lpstr>Sacrum and Coccyx</vt:lpstr>
      <vt:lpstr>Sacrum and Coccyx</vt:lpstr>
      <vt:lpstr>The Bony Thorax</vt:lpstr>
      <vt:lpstr>The Appendicular Skeleton</vt:lpstr>
      <vt:lpstr>The Appendicular Skeleton</vt:lpstr>
      <vt:lpstr>The Appendicular Skeleton</vt:lpstr>
      <vt:lpstr>The Pectoral (Shoulder) Girdle</vt:lpstr>
      <vt:lpstr>Bones of the Shoulder Girdle</vt:lpstr>
      <vt:lpstr>Gender Differences of the Pelvis</vt:lpstr>
      <vt:lpstr>Gender Differences of the Pelvis</vt:lpstr>
      <vt:lpstr>Arches of the Foot</vt:lpstr>
      <vt:lpstr>Arches of the Foot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Axial Skeleton</dc:title>
  <dc:creator>Ksizemore</dc:creator>
  <cp:lastModifiedBy>Ksizemore</cp:lastModifiedBy>
  <cp:revision>1</cp:revision>
  <dcterms:created xsi:type="dcterms:W3CDTF">2012-09-19T12:47:13Z</dcterms:created>
  <dcterms:modified xsi:type="dcterms:W3CDTF">2012-09-19T12:47:29Z</dcterms:modified>
</cp:coreProperties>
</file>